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22" r:id="rId2"/>
    <p:sldId id="329" r:id="rId3"/>
    <p:sldId id="330" r:id="rId4"/>
    <p:sldId id="331" r:id="rId5"/>
    <p:sldId id="348" r:id="rId6"/>
    <p:sldId id="334" r:id="rId7"/>
    <p:sldId id="349" r:id="rId8"/>
    <p:sldId id="350" r:id="rId9"/>
    <p:sldId id="353" r:id="rId10"/>
    <p:sldId id="336" r:id="rId11"/>
    <p:sldId id="354" r:id="rId12"/>
    <p:sldId id="338" r:id="rId13"/>
    <p:sldId id="339" r:id="rId14"/>
    <p:sldId id="340" r:id="rId15"/>
    <p:sldId id="341" r:id="rId16"/>
    <p:sldId id="347" r:id="rId17"/>
    <p:sldId id="342" r:id="rId18"/>
    <p:sldId id="351" r:id="rId19"/>
    <p:sldId id="352" r:id="rId20"/>
    <p:sldId id="343" r:id="rId21"/>
    <p:sldId id="344" r:id="rId22"/>
    <p:sldId id="345" r:id="rId23"/>
    <p:sldId id="346" r:id="rId24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131"/>
    <a:srgbClr val="004851"/>
    <a:srgbClr val="053139"/>
    <a:srgbClr val="ED8800"/>
    <a:srgbClr val="00A3AD"/>
    <a:srgbClr val="FFFFFF"/>
    <a:srgbClr val="004E40"/>
    <a:srgbClr val="275D38"/>
    <a:srgbClr val="000000"/>
    <a:srgbClr val="C900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04" autoAdjust="0"/>
    <p:restoredTop sz="78770" autoAdjust="0"/>
  </p:normalViewPr>
  <p:slideViewPr>
    <p:cSldViewPr snapToGrid="0" snapToObjects="1" showGuides="1">
      <p:cViewPr varScale="1">
        <p:scale>
          <a:sx n="77" d="100"/>
          <a:sy n="77" d="100"/>
        </p:scale>
        <p:origin x="1688" y="176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Preprocesamiento</a:t>
          </a:r>
          <a:r>
            <a:rPr lang="en-GB" dirty="0"/>
            <a:t> de las </a:t>
          </a:r>
          <a:r>
            <a:rPr lang="en-GB" dirty="0" err="1"/>
            <a:t>imágenes</a:t>
          </a:r>
          <a:endParaRPr lang="en-GB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>
        <a:solidFill>
          <a:srgbClr val="313131"/>
        </a:solidFill>
      </dgm:spPr>
      <dgm:t>
        <a:bodyPr/>
        <a:lstStyle/>
        <a:p>
          <a:pPr algn="ctr"/>
          <a:r>
            <a:rPr lang="en-GB"/>
            <a:t>Segmentación</a:t>
          </a:r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Extracción</a:t>
          </a:r>
          <a:r>
            <a:rPr lang="en-GB" dirty="0"/>
            <a:t> de </a:t>
          </a:r>
          <a:r>
            <a:rPr lang="en-GB" dirty="0" err="1"/>
            <a:t>características</a:t>
          </a:r>
          <a:endParaRPr lang="en-GB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/>
            <a:t>Introducción de datos plobacionales</a:t>
          </a:r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CA54B458-5177-F540-B6AF-C60C739B1B35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Creación</a:t>
          </a:r>
          <a:r>
            <a:rPr lang="en-GB" dirty="0"/>
            <a:t> y </a:t>
          </a:r>
          <a:r>
            <a:rPr lang="en-GB" dirty="0" err="1"/>
            <a:t>validación</a:t>
          </a:r>
          <a:r>
            <a:rPr lang="en-GB" dirty="0"/>
            <a:t> del </a:t>
          </a:r>
          <a:r>
            <a:rPr lang="en-GB" dirty="0" err="1"/>
            <a:t>modelo</a:t>
          </a:r>
          <a:endParaRPr lang="en-GB" dirty="0"/>
        </a:p>
      </dgm:t>
    </dgm:pt>
    <dgm:pt modelId="{AACA1932-1759-7B47-909E-29A07A275E5A}" type="par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F5A3D750-0496-A141-AE43-2F3CDFDA68C2}" type="sib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2502029D-4C1A-3A48-A66E-23BACFCEB486}" type="pres">
      <dgm:prSet presAssocID="{9291D103-9754-6D42-8166-C01DEB91BBDE}" presName="Name0" presStyleCnt="0">
        <dgm:presLayoutVars>
          <dgm:dir/>
          <dgm:animLvl val="lvl"/>
          <dgm:resizeHandles val="exact"/>
        </dgm:presLayoutVars>
      </dgm:prSet>
      <dgm:spPr/>
    </dgm:pt>
    <dgm:pt modelId="{F7C3DB96-C7BA-5C4B-9209-A51A50FB12E4}" type="pres">
      <dgm:prSet presAssocID="{39DCF61A-0A64-7340-A715-5DF9E9A5101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1A0A0156-7658-8B4C-A4D4-3AE9D50F7F2A}" type="pres">
      <dgm:prSet presAssocID="{FB8A5A10-6ED4-B648-8FC8-9CAE9BC84FEF}" presName="parTxOnlySpace" presStyleCnt="0"/>
      <dgm:spPr/>
    </dgm:pt>
    <dgm:pt modelId="{4A68A779-3C18-0D42-B313-90FA077A014B}" type="pres">
      <dgm:prSet presAssocID="{6D2EBBF0-2D31-CE4E-83EE-41DCA7ACA53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972BF75-143B-0845-A3C4-CFC34E1A8B08}" type="pres">
      <dgm:prSet presAssocID="{8F397E9B-310F-004B-8DC2-1EF67C906046}" presName="parTxOnlySpace" presStyleCnt="0"/>
      <dgm:spPr/>
    </dgm:pt>
    <dgm:pt modelId="{D4F7A74B-3376-874D-82C2-66976D6613B8}" type="pres">
      <dgm:prSet presAssocID="{C9BD5AE6-A093-1846-8248-E8B98CD1E48E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E72854A-C50F-224C-A805-C9CF8FDAA4B4}" type="pres">
      <dgm:prSet presAssocID="{EED96FA3-E2BB-B44A-8DAD-7456BEA6705E}" presName="parTxOnlySpace" presStyleCnt="0"/>
      <dgm:spPr/>
    </dgm:pt>
    <dgm:pt modelId="{CDBD4883-2E06-4040-A5CF-CF7396A896C6}" type="pres">
      <dgm:prSet presAssocID="{425D427F-71A3-254A-B608-00DFD3DED2B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EF6C1DB-A1DD-174F-88BA-B527D6DA42EF}" type="pres">
      <dgm:prSet presAssocID="{99133A0E-6325-E749-8AE4-C3894BFBC2E4}" presName="parTxOnlySpace" presStyleCnt="0"/>
      <dgm:spPr/>
    </dgm:pt>
    <dgm:pt modelId="{79CA1C81-A23D-6342-A53A-3D6594A47071}" type="pres">
      <dgm:prSet presAssocID="{CA54B458-5177-F540-B6AF-C60C739B1B3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FE8B90F-B53A-674A-A770-938628E54D19}" type="presOf" srcId="{39DCF61A-0A64-7340-A715-5DF9E9A51016}" destId="{F7C3DB96-C7BA-5C4B-9209-A51A50FB12E4}" srcOrd="0" destOrd="0" presId="urn:microsoft.com/office/officeart/2005/8/layout/chevron1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CB403C1F-F864-7549-9001-09371DC0B901}" type="presOf" srcId="{9291D103-9754-6D42-8166-C01DEB91BBDE}" destId="{2502029D-4C1A-3A48-A66E-23BACFCEB486}" srcOrd="0" destOrd="0" presId="urn:microsoft.com/office/officeart/2005/8/layout/chevron1"/>
    <dgm:cxn modelId="{67395D29-E6E9-C944-827B-42A768F65C54}" type="presOf" srcId="{425D427F-71A3-254A-B608-00DFD3DED2B6}" destId="{CDBD4883-2E06-4040-A5CF-CF7396A896C6}" srcOrd="0" destOrd="0" presId="urn:microsoft.com/office/officeart/2005/8/layout/chevron1"/>
    <dgm:cxn modelId="{2B74F566-183C-B347-97DA-CC894C3EF1B9}" type="presOf" srcId="{CA54B458-5177-F540-B6AF-C60C739B1B35}" destId="{79CA1C81-A23D-6342-A53A-3D6594A47071}" srcOrd="0" destOrd="0" presId="urn:microsoft.com/office/officeart/2005/8/layout/chevron1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2EB6BF9C-6AD3-3B49-9B52-12611CE76466}" type="presOf" srcId="{C9BD5AE6-A093-1846-8248-E8B98CD1E48E}" destId="{D4F7A74B-3376-874D-82C2-66976D6613B8}" srcOrd="0" destOrd="0" presId="urn:microsoft.com/office/officeart/2005/8/layout/chevron1"/>
    <dgm:cxn modelId="{CB5C74A0-0C8E-7C4D-926D-C02B7990332F}" type="presOf" srcId="{6D2EBBF0-2D31-CE4E-83EE-41DCA7ACA532}" destId="{4A68A779-3C18-0D42-B313-90FA077A014B}" srcOrd="0" destOrd="0" presId="urn:microsoft.com/office/officeart/2005/8/layout/chevron1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694DA0DC-6137-A344-9B3E-B315F8D09E69}" srcId="{9291D103-9754-6D42-8166-C01DEB91BBDE}" destId="{CA54B458-5177-F540-B6AF-C60C739B1B35}" srcOrd="4" destOrd="0" parTransId="{AACA1932-1759-7B47-909E-29A07A275E5A}" sibTransId="{F5A3D750-0496-A141-AE43-2F3CDFDA68C2}"/>
    <dgm:cxn modelId="{1439E280-2671-A044-9FB6-356939B6B5AC}" type="presParOf" srcId="{2502029D-4C1A-3A48-A66E-23BACFCEB486}" destId="{F7C3DB96-C7BA-5C4B-9209-A51A50FB12E4}" srcOrd="0" destOrd="0" presId="urn:microsoft.com/office/officeart/2005/8/layout/chevron1"/>
    <dgm:cxn modelId="{9D479C29-079D-8E48-BE29-64FED2B7466F}" type="presParOf" srcId="{2502029D-4C1A-3A48-A66E-23BACFCEB486}" destId="{1A0A0156-7658-8B4C-A4D4-3AE9D50F7F2A}" srcOrd="1" destOrd="0" presId="urn:microsoft.com/office/officeart/2005/8/layout/chevron1"/>
    <dgm:cxn modelId="{3623D7D3-07BC-D34E-8EAC-F59B1F899DE3}" type="presParOf" srcId="{2502029D-4C1A-3A48-A66E-23BACFCEB486}" destId="{4A68A779-3C18-0D42-B313-90FA077A014B}" srcOrd="2" destOrd="0" presId="urn:microsoft.com/office/officeart/2005/8/layout/chevron1"/>
    <dgm:cxn modelId="{495F01DB-9FB0-654A-9461-3D0443D9C8B1}" type="presParOf" srcId="{2502029D-4C1A-3A48-A66E-23BACFCEB486}" destId="{F972BF75-143B-0845-A3C4-CFC34E1A8B08}" srcOrd="3" destOrd="0" presId="urn:microsoft.com/office/officeart/2005/8/layout/chevron1"/>
    <dgm:cxn modelId="{5DD613B6-511F-9343-AD96-BC8B6140552B}" type="presParOf" srcId="{2502029D-4C1A-3A48-A66E-23BACFCEB486}" destId="{D4F7A74B-3376-874D-82C2-66976D6613B8}" srcOrd="4" destOrd="0" presId="urn:microsoft.com/office/officeart/2005/8/layout/chevron1"/>
    <dgm:cxn modelId="{BD76B11B-1773-0547-A377-9543354BB74F}" type="presParOf" srcId="{2502029D-4C1A-3A48-A66E-23BACFCEB486}" destId="{5E72854A-C50F-224C-A805-C9CF8FDAA4B4}" srcOrd="5" destOrd="0" presId="urn:microsoft.com/office/officeart/2005/8/layout/chevron1"/>
    <dgm:cxn modelId="{091B58DE-B72A-FC4D-A6C8-3C30BFEB9030}" type="presParOf" srcId="{2502029D-4C1A-3A48-A66E-23BACFCEB486}" destId="{CDBD4883-2E06-4040-A5CF-CF7396A896C6}" srcOrd="6" destOrd="0" presId="urn:microsoft.com/office/officeart/2005/8/layout/chevron1"/>
    <dgm:cxn modelId="{4E68B047-D172-0E43-9E08-C3EA6B4FCD2B}" type="presParOf" srcId="{2502029D-4C1A-3A48-A66E-23BACFCEB486}" destId="{8EF6C1DB-A1DD-174F-88BA-B527D6DA42EF}" srcOrd="7" destOrd="0" presId="urn:microsoft.com/office/officeart/2005/8/layout/chevron1"/>
    <dgm:cxn modelId="{1A139423-5EF8-3B4E-921C-667A7C162909}" type="presParOf" srcId="{2502029D-4C1A-3A48-A66E-23BACFCEB486}" destId="{79CA1C81-A23D-6342-A53A-3D6594A47071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3DB96-C7BA-5C4B-9209-A51A50FB12E4}">
      <dsp:nvSpPr>
        <dsp:cNvPr id="0" name=""/>
        <dsp:cNvSpPr/>
      </dsp:nvSpPr>
      <dsp:spPr>
        <a:xfrm>
          <a:off x="1910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Preprocesamiento</a:t>
          </a:r>
          <a:r>
            <a:rPr lang="en-GB" sz="1000" kern="1200" dirty="0"/>
            <a:t> de las </a:t>
          </a:r>
          <a:r>
            <a:rPr lang="en-GB" sz="1000" kern="1200" dirty="0" err="1"/>
            <a:t>imágenes</a:t>
          </a:r>
          <a:endParaRPr lang="en-GB" sz="1000" kern="1200" dirty="0"/>
        </a:p>
      </dsp:txBody>
      <dsp:txXfrm>
        <a:off x="342047" y="486998"/>
        <a:ext cx="1020411" cy="680273"/>
      </dsp:txXfrm>
    </dsp:sp>
    <dsp:sp modelId="{4A68A779-3C18-0D42-B313-90FA077A014B}">
      <dsp:nvSpPr>
        <dsp:cNvPr id="0" name=""/>
        <dsp:cNvSpPr/>
      </dsp:nvSpPr>
      <dsp:spPr>
        <a:xfrm>
          <a:off x="1532526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Segmentación</a:t>
          </a:r>
        </a:p>
      </dsp:txBody>
      <dsp:txXfrm>
        <a:off x="1872663" y="486998"/>
        <a:ext cx="1020411" cy="680273"/>
      </dsp:txXfrm>
    </dsp:sp>
    <dsp:sp modelId="{D4F7A74B-3376-874D-82C2-66976D6613B8}">
      <dsp:nvSpPr>
        <dsp:cNvPr id="0" name=""/>
        <dsp:cNvSpPr/>
      </dsp:nvSpPr>
      <dsp:spPr>
        <a:xfrm>
          <a:off x="3063142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 </a:t>
          </a:r>
          <a:r>
            <a:rPr lang="en-GB" sz="1000" kern="1200" dirty="0" err="1"/>
            <a:t>características</a:t>
          </a:r>
          <a:endParaRPr lang="en-GB" sz="1000" kern="1200" dirty="0"/>
        </a:p>
      </dsp:txBody>
      <dsp:txXfrm>
        <a:off x="3403279" y="486998"/>
        <a:ext cx="1020411" cy="680273"/>
      </dsp:txXfrm>
    </dsp:sp>
    <dsp:sp modelId="{CDBD4883-2E06-4040-A5CF-CF7396A896C6}">
      <dsp:nvSpPr>
        <dsp:cNvPr id="0" name=""/>
        <dsp:cNvSpPr/>
      </dsp:nvSpPr>
      <dsp:spPr>
        <a:xfrm>
          <a:off x="4593758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Introducción de datos plobacionales</a:t>
          </a:r>
        </a:p>
      </dsp:txBody>
      <dsp:txXfrm>
        <a:off x="4933895" y="486998"/>
        <a:ext cx="1020411" cy="680273"/>
      </dsp:txXfrm>
    </dsp:sp>
    <dsp:sp modelId="{79CA1C81-A23D-6342-A53A-3D6594A47071}">
      <dsp:nvSpPr>
        <dsp:cNvPr id="0" name=""/>
        <dsp:cNvSpPr/>
      </dsp:nvSpPr>
      <dsp:spPr>
        <a:xfrm>
          <a:off x="6124374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Creación</a:t>
          </a:r>
          <a:r>
            <a:rPr lang="en-GB" sz="1000" kern="1200" dirty="0"/>
            <a:t> y </a:t>
          </a:r>
          <a:r>
            <a:rPr lang="en-GB" sz="1000" kern="1200" dirty="0" err="1"/>
            <a:t>validación</a:t>
          </a:r>
          <a:r>
            <a:rPr lang="en-GB" sz="1000" kern="1200" dirty="0"/>
            <a:t> del </a:t>
          </a:r>
          <a:r>
            <a:rPr lang="en-GB" sz="1000" kern="1200" dirty="0" err="1"/>
            <a:t>modelo</a:t>
          </a:r>
          <a:endParaRPr lang="en-GB" sz="1000" kern="1200" dirty="0"/>
        </a:p>
      </dsp:txBody>
      <dsp:txXfrm>
        <a:off x="6464511" y="486998"/>
        <a:ext cx="1020411" cy="680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4/6/21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4/6/21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7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4.6.2021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4.6.2021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4.6.2021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4.6.2021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4.6.2021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4.6.2021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4.6.2021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4.6.2021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4.6.2021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10/06/2021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Descubrir e identificar patrones y relaciones imperceptibles</a:t>
            </a:r>
          </a:p>
          <a:p>
            <a:pPr lvl="1" algn="just"/>
            <a:r>
              <a:rPr lang="es-ES" dirty="0"/>
              <a:t>Predicción del grado y genómica</a:t>
            </a:r>
          </a:p>
          <a:p>
            <a:pPr lvl="1" algn="just"/>
            <a:r>
              <a:rPr lang="es-ES" dirty="0"/>
              <a:t>Automatizar diagnóstico</a:t>
            </a:r>
          </a:p>
          <a:p>
            <a:pPr lvl="1" algn="just"/>
            <a:r>
              <a:rPr lang="es-ES" dirty="0"/>
              <a:t>Pronóstico</a:t>
            </a:r>
          </a:p>
          <a:p>
            <a:pPr lvl="1" algn="just"/>
            <a:endParaRPr lang="es-ES" dirty="0"/>
          </a:p>
          <a:p>
            <a:pPr algn="just"/>
            <a:r>
              <a:rPr lang="es-ES" dirty="0"/>
              <a:t>Técnicas tradicionales			Nuevas técnicas de deep learning</a:t>
            </a:r>
          </a:p>
          <a:p>
            <a:pPr lvl="1" algn="just"/>
            <a:r>
              <a:rPr lang="es-ES" dirty="0"/>
              <a:t>Redes neuronales convolucionales (CNN)</a:t>
            </a:r>
          </a:p>
          <a:p>
            <a:pPr lvl="1" algn="just"/>
            <a:r>
              <a:rPr lang="es-ES" dirty="0"/>
              <a:t>Menor tiempo</a:t>
            </a:r>
          </a:p>
          <a:p>
            <a:pPr lvl="1" algn="just"/>
            <a:r>
              <a:rPr lang="es-ES" dirty="0"/>
              <a:t>Mejores resultados</a:t>
            </a:r>
            <a:endParaRPr lang="en-US" dirty="0"/>
          </a:p>
          <a:p>
            <a:pPr lvl="3" algn="just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 algn="just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Definición de requisitos funcionales y de software</a:t>
            </a:r>
          </a:p>
          <a:p>
            <a:pPr lvl="1" algn="just"/>
            <a:r>
              <a:rPr lang="es-ES_tradnl" dirty="0"/>
              <a:t>D	estacamos los siguientes requisitos funcionales</a:t>
            </a:r>
          </a:p>
          <a:p>
            <a:pPr lvl="2" algn="just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 algn="just"/>
            <a:r>
              <a:rPr lang="es-ES_tradnl" dirty="0"/>
              <a:t>El sistema deberá ser capaz de localizar el tumor con una precisión </a:t>
            </a:r>
            <a:r>
              <a:rPr lang="es-ES_tradnl"/>
              <a:t>de 3-4mm</a:t>
            </a:r>
            <a:r>
              <a:rPr lang="es-ES_tradnl" dirty="0"/>
              <a:t>.</a:t>
            </a:r>
          </a:p>
          <a:p>
            <a:pPr lvl="2" algn="just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ACC del 70%, VPP y VPN del 70% y AUC del ROC del 0.8.</a:t>
            </a:r>
          </a:p>
          <a:p>
            <a:pPr lvl="2" algn="just"/>
            <a:r>
              <a:rPr lang="es-ES_tradnl" dirty="0"/>
              <a:t>Identificar las variables más relevantes que contribuyen a la predicción.</a:t>
            </a:r>
          </a:p>
          <a:p>
            <a:pPr lvl="1" algn="just"/>
            <a:r>
              <a:rPr lang="es-ES_tradnl" dirty="0"/>
              <a:t>Requisitos de software</a:t>
            </a:r>
          </a:p>
          <a:p>
            <a:pPr lvl="2" algn="just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3.1. REQUISITOS TÉCNICOS</a:t>
            </a:r>
          </a:p>
        </p:txBody>
      </p:sp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3.2. ARQUITECTURA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6A08156-79F6-444A-A928-D1262C1CC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2505114"/>
              </p:ext>
            </p:extLst>
          </p:nvPr>
        </p:nvGraphicFramePr>
        <p:xfrm>
          <a:off x="645892" y="1644099"/>
          <a:ext cx="7826970" cy="1654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Content Placeholder 17">
            <a:extLst>
              <a:ext uri="{FF2B5EF4-FFF2-40B4-BE49-F238E27FC236}">
                <a16:creationId xmlns:a16="http://schemas.microsoft.com/office/drawing/2014/main" id="{3AACED70-5918-3E42-B590-F3A6903E5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3276599"/>
            <a:ext cx="7664692" cy="29354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algn="just"/>
            <a:r>
              <a:rPr lang="en-US" dirty="0" err="1"/>
              <a:t>Preprocesamiento</a:t>
            </a:r>
            <a:r>
              <a:rPr lang="en-US" dirty="0"/>
              <a:t> de las </a:t>
            </a:r>
            <a:r>
              <a:rPr lang="en-US" dirty="0" err="1"/>
              <a:t>imágenes</a:t>
            </a:r>
            <a:endParaRPr lang="en-US" dirty="0"/>
          </a:p>
          <a:p>
            <a:pPr lvl="1" algn="just"/>
            <a:r>
              <a:rPr lang="en-US" dirty="0" err="1"/>
              <a:t>Mejora</a:t>
            </a:r>
            <a:r>
              <a:rPr lang="en-US" dirty="0"/>
              <a:t> del </a:t>
            </a:r>
            <a:r>
              <a:rPr lang="en-US" dirty="0" err="1"/>
              <a:t>contraste</a:t>
            </a:r>
            <a:endParaRPr lang="en-US" dirty="0"/>
          </a:p>
          <a:p>
            <a:pPr lvl="1" algn="just"/>
            <a:r>
              <a:rPr lang="en-US" dirty="0" err="1"/>
              <a:t>Eliminación</a:t>
            </a:r>
            <a:r>
              <a:rPr lang="en-US" dirty="0"/>
              <a:t> de </a:t>
            </a:r>
            <a:r>
              <a:rPr lang="en-US" dirty="0" err="1"/>
              <a:t>tejido</a:t>
            </a:r>
            <a:r>
              <a:rPr lang="en-US" dirty="0"/>
              <a:t> no </a:t>
            </a:r>
            <a:r>
              <a:rPr lang="en-US" dirty="0" err="1"/>
              <a:t>perteneciente</a:t>
            </a:r>
            <a:r>
              <a:rPr lang="en-US" dirty="0"/>
              <a:t> al </a:t>
            </a:r>
            <a:r>
              <a:rPr lang="en-US" dirty="0" err="1"/>
              <a:t>cerebro</a:t>
            </a:r>
            <a:endParaRPr lang="en-US" dirty="0"/>
          </a:p>
          <a:p>
            <a:pPr algn="just"/>
            <a:r>
              <a:rPr lang="en-US" dirty="0" err="1"/>
              <a:t>Segmentación</a:t>
            </a:r>
            <a:endParaRPr lang="en-US" dirty="0"/>
          </a:p>
          <a:p>
            <a:pPr lvl="1" algn="just"/>
            <a:r>
              <a:rPr lang="en-US" dirty="0" err="1"/>
              <a:t>Extracción</a:t>
            </a:r>
            <a:r>
              <a:rPr lang="en-US" dirty="0"/>
              <a:t> del glioma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0755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 algn="just"/>
            <a:r>
              <a:rPr lang="en-US" dirty="0"/>
              <a:t>The Cancer Imaging Archive</a:t>
            </a:r>
          </a:p>
          <a:p>
            <a:pPr lvl="1" algn="just"/>
            <a:endParaRPr lang="en-US" dirty="0"/>
          </a:p>
          <a:p>
            <a:pPr lvl="1" algn="just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pPr algn="just"/>
            <a:endParaRPr lang="en-US" dirty="0"/>
          </a:p>
          <a:p>
            <a:pPr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  <a:p>
            <a:pPr lvl="1" algn="just"/>
            <a:r>
              <a:rPr lang="en-US" dirty="0"/>
              <a:t>Vista axial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3B6A6C3-176B-4E20-83FC-68FC6C0B4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34" y="4656309"/>
            <a:ext cx="7781731" cy="716243"/>
          </a:xfrm>
          <a:prstGeom prst="rect">
            <a:avLst/>
          </a:prstGeom>
        </p:spPr>
      </p:pic>
      <p:sp>
        <p:nvSpPr>
          <p:cNvPr id="12" name="TextBox 5">
            <a:extLst>
              <a:ext uri="{FF2B5EF4-FFF2-40B4-BE49-F238E27FC236}">
                <a16:creationId xmlns:a16="http://schemas.microsoft.com/office/drawing/2014/main" id="{9FD5F96A-DC02-464E-9D3A-FF7CBF374395}"/>
              </a:ext>
            </a:extLst>
          </p:cNvPr>
          <p:cNvSpPr txBox="1"/>
          <p:nvPr/>
        </p:nvSpPr>
        <p:spPr>
          <a:xfrm>
            <a:off x="3369875" y="4370456"/>
            <a:ext cx="2401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1. Información sobre el </a:t>
            </a:r>
            <a:r>
              <a:rPr lang="es-ES" sz="1100" dirty="0" err="1"/>
              <a:t>dataset</a:t>
            </a:r>
            <a:endParaRPr lang="en-ES" sz="11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215F6EAE-A47D-43CB-A3CB-D296C1CE51A3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</a:t>
            </a:r>
            <a:r>
              <a:rPr lang="en-GB" sz="600" dirty="0"/>
              <a:t> National Cancer Institute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(CPTAC), «Radiology Data from the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Glioblastoma Multiforme [CPTAC-GBM] collection». The Cancer Imaging Archive, 2018, </a:t>
            </a:r>
            <a:r>
              <a:rPr lang="en-GB" sz="600" dirty="0" err="1"/>
              <a:t>doi</a:t>
            </a:r>
            <a:r>
              <a:rPr lang="en-GB" sz="600" dirty="0"/>
              <a:t>: 10.7937/K9/TCIA.2018.3RJE41Q1..</a:t>
            </a:r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0B909D2B-D114-488B-949C-C6E0B5A232CC}"/>
              </a:ext>
            </a:extLst>
          </p:cNvPr>
          <p:cNvSpPr txBox="1"/>
          <p:nvPr/>
        </p:nvSpPr>
        <p:spPr>
          <a:xfrm>
            <a:off x="4227359" y="180917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Python 3.8</a:t>
            </a:r>
          </a:p>
          <a:p>
            <a:pPr algn="just"/>
            <a:r>
              <a:rPr lang="en-US" dirty="0"/>
              <a:t>Visual Studio Code</a:t>
            </a:r>
          </a:p>
          <a:p>
            <a:pPr lvl="1" algn="just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3" algn="just"/>
            <a:endParaRPr lang="en-US" dirty="0"/>
          </a:p>
          <a:p>
            <a:pPr lvl="1" algn="just"/>
            <a:r>
              <a:rPr lang="en-US" dirty="0" err="1"/>
              <a:t>numpy</a:t>
            </a:r>
            <a:endParaRPr lang="en-US" dirty="0"/>
          </a:p>
          <a:p>
            <a:pPr lvl="1" algn="just"/>
            <a:r>
              <a:rPr lang="en-US" dirty="0" err="1"/>
              <a:t>pydicom</a:t>
            </a:r>
            <a:endParaRPr lang="en-US" dirty="0"/>
          </a:p>
          <a:p>
            <a:pPr lvl="1" algn="just"/>
            <a:r>
              <a:rPr lang="en-US" dirty="0"/>
              <a:t>scikit-image</a:t>
            </a:r>
          </a:p>
          <a:p>
            <a:pPr lvl="1" algn="just"/>
            <a:r>
              <a:rPr lang="en-US" dirty="0" err="1"/>
              <a:t>medpy</a:t>
            </a:r>
            <a:endParaRPr lang="en-US" dirty="0"/>
          </a:p>
          <a:p>
            <a:pPr lvl="1" algn="just"/>
            <a:r>
              <a:rPr lang="en-US" dirty="0" err="1"/>
              <a:t>scipy</a:t>
            </a:r>
            <a:endParaRPr lang="en-US" dirty="0"/>
          </a:p>
          <a:p>
            <a:pPr lvl="1" algn="just"/>
            <a:r>
              <a:rPr lang="en-US" dirty="0"/>
              <a:t>matplotlib</a:t>
            </a:r>
          </a:p>
          <a:p>
            <a:pPr lvl="1" algn="just"/>
            <a:r>
              <a:rPr lang="en-US" dirty="0"/>
              <a:t>scikit-learn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104" y="3705817"/>
            <a:ext cx="1948356" cy="194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https://en.wikipedia.org/wiki/Visual_Studio_Code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5D0BB61-0BAE-45D7-9375-B143F066E482}"/>
              </a:ext>
            </a:extLst>
          </p:cNvPr>
          <p:cNvSpPr txBox="1"/>
          <p:nvPr/>
        </p:nvSpPr>
        <p:spPr>
          <a:xfrm>
            <a:off x="4932462" y="2927107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7. Logo de Python, lenguaje de programación [9]</a:t>
            </a:r>
            <a:endParaRPr lang="en-ES" sz="1100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29E02C76-FDE9-4C5B-BE09-584B7CD1E571}"/>
              </a:ext>
            </a:extLst>
          </p:cNvPr>
          <p:cNvSpPr txBox="1"/>
          <p:nvPr/>
        </p:nvSpPr>
        <p:spPr>
          <a:xfrm>
            <a:off x="5090975" y="5796069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8. Logo de Visual Studio </a:t>
            </a:r>
            <a:r>
              <a:rPr lang="es-ES" sz="1100" dirty="0" err="1"/>
              <a:t>Code</a:t>
            </a:r>
            <a:r>
              <a:rPr lang="es-ES" sz="1100" dirty="0"/>
              <a:t>, editor de código [10]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Algoritmo McStrip</a:t>
            </a:r>
          </a:p>
          <a:p>
            <a:pPr lvl="2" algn="just"/>
            <a:r>
              <a:rPr lang="es-ES_tradnl" dirty="0"/>
              <a:t>Basado en intensidades y bordes</a:t>
            </a:r>
          </a:p>
          <a:p>
            <a:pPr lvl="2" algn="just"/>
            <a:r>
              <a:rPr lang="es-ES_tradnl" dirty="0"/>
              <a:t>Máscaras de 3 niveles</a:t>
            </a:r>
          </a:p>
          <a:p>
            <a:pPr lvl="2" algn="just"/>
            <a:r>
              <a:rPr lang="es-ES_tradnl" dirty="0"/>
              <a:t>Combinación de las máscaras</a:t>
            </a:r>
          </a:p>
          <a:p>
            <a:pPr lvl="3" algn="just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187963"/>
            <a:ext cx="3842379" cy="4846638"/>
          </a:xfr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7D4D1F-ED25-4951-A5E3-840A74AFD738}"/>
              </a:ext>
            </a:extLst>
          </p:cNvPr>
          <p:cNvSpPr txBox="1"/>
          <p:nvPr/>
        </p:nvSpPr>
        <p:spPr>
          <a:xfrm>
            <a:off x="5905928" y="5952344"/>
            <a:ext cx="2084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9. Algoritmo </a:t>
            </a:r>
            <a:r>
              <a:rPr lang="es-ES" sz="1100" dirty="0" err="1"/>
              <a:t>McStrip</a:t>
            </a:r>
            <a:r>
              <a:rPr lang="es-ES" sz="1100" dirty="0"/>
              <a:t> [11]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Mezcla de Gaussianas</a:t>
            </a:r>
          </a:p>
          <a:p>
            <a:pPr lvl="1" algn="just"/>
            <a:r>
              <a:rPr lang="es-ES_tradnl" dirty="0"/>
              <a:t>Puntos generados a partir de 3 distribuciones Gaussianas</a:t>
            </a:r>
          </a:p>
          <a:p>
            <a:pPr lvl="3" algn="just"/>
            <a:r>
              <a:rPr lang="es-ES_tradnl" dirty="0"/>
              <a:t>Media</a:t>
            </a:r>
          </a:p>
          <a:p>
            <a:pPr lvl="3" algn="just"/>
            <a:r>
              <a:rPr lang="es-ES_tradnl" dirty="0"/>
              <a:t>Covarianza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3593631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3741576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272" y="3278266"/>
            <a:ext cx="3520225" cy="2235593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8B4F5D3C-7FCF-4FE9-8532-A257942D0181}"/>
              </a:ext>
            </a:extLst>
          </p:cNvPr>
          <p:cNvSpPr txBox="1"/>
          <p:nvPr/>
        </p:nvSpPr>
        <p:spPr>
          <a:xfrm>
            <a:off x="4611189" y="5615463"/>
            <a:ext cx="45328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10. Aproximación del histograma mediante mezcla de Gaussianas [12]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Reconstrucción morfológica</a:t>
            </a:r>
          </a:p>
          <a:p>
            <a:pPr lvl="1" algn="just"/>
            <a:r>
              <a:rPr lang="es-ES_tradnl" dirty="0"/>
              <a:t>Zona del tumor con mayor intensidad</a:t>
            </a:r>
          </a:p>
          <a:p>
            <a:pPr lvl="1" algn="just"/>
            <a:r>
              <a:rPr lang="es-ES_tradnl" dirty="0"/>
              <a:t>Identificar picos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755" y="3194816"/>
            <a:ext cx="6098488" cy="2634820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78879FF3-280C-4EFA-B4DF-2574D0C615F2}"/>
              </a:ext>
            </a:extLst>
          </p:cNvPr>
          <p:cNvSpPr txBox="1"/>
          <p:nvPr/>
        </p:nvSpPr>
        <p:spPr>
          <a:xfrm>
            <a:off x="2200646" y="5800283"/>
            <a:ext cx="4747415" cy="26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11. Determinación de los h-domes de una imagen en escala de grises [13]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214974"/>
          </a:xfrm>
        </p:spPr>
        <p:txBody>
          <a:bodyPr>
            <a:normAutofit/>
          </a:bodyPr>
          <a:lstStyle/>
          <a:p>
            <a:pPr algn="just"/>
            <a:r>
              <a:rPr lang="es-ES_tradnl" i="1" dirty="0" err="1"/>
              <a:t>Threshold</a:t>
            </a:r>
            <a:r>
              <a:rPr lang="es-ES_tradnl" dirty="0"/>
              <a:t> binario</a:t>
            </a:r>
          </a:p>
          <a:p>
            <a:pPr lvl="1" algn="just"/>
            <a:r>
              <a:rPr lang="es-ES_tradnl" dirty="0"/>
              <a:t>Basado en las intensidades y las distribuciones Gaussianas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endParaRPr lang="es-ES_tradnl" dirty="0"/>
          </a:p>
          <a:p>
            <a:pPr algn="just"/>
            <a:r>
              <a:rPr lang="es-ES_tradnl" dirty="0"/>
              <a:t>Selección de la región del tumor</a:t>
            </a:r>
          </a:p>
          <a:p>
            <a:pPr lvl="1" algn="just"/>
            <a:r>
              <a:rPr lang="es-ES_tradnl" dirty="0"/>
              <a:t>Región con mayor intensidad media</a:t>
            </a:r>
          </a:p>
          <a:p>
            <a:pPr lvl="1" algn="just"/>
            <a:r>
              <a:rPr lang="es-ES_tradnl" dirty="0"/>
              <a:t>Área mínima</a:t>
            </a:r>
          </a:p>
          <a:p>
            <a:pPr marL="0" indent="0" algn="just">
              <a:buNone/>
            </a:pPr>
            <a:endParaRPr lang="es-ES_tradnl" dirty="0"/>
          </a:p>
          <a:p>
            <a:pPr algn="just"/>
            <a:r>
              <a:rPr lang="es-ES_tradnl" dirty="0"/>
              <a:t>Operaciones morfológicas</a:t>
            </a:r>
          </a:p>
          <a:p>
            <a:pPr lvl="1" algn="just"/>
            <a:r>
              <a:rPr lang="es-ES_tradnl" dirty="0"/>
              <a:t>Mejora de la definición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BC158-7CC7-43C5-85FF-0862B494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21" y="3029293"/>
            <a:ext cx="3551158" cy="6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</a:t>
            </a:r>
            <a:r>
              <a:rPr lang="es-ES_tradnl" dirty="0" err="1"/>
              <a:t>glioblastoma</a:t>
            </a:r>
            <a:r>
              <a:rPr lang="es-ES_tradnl" dirty="0"/>
              <a:t> multiforme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Compara la máscara resultante del algoritmo de eliminación del cráneo con el </a:t>
            </a:r>
            <a:r>
              <a:rPr lang="es-ES_tradnl" i="1" dirty="0" err="1"/>
              <a:t>ground</a:t>
            </a:r>
            <a:r>
              <a:rPr lang="es-ES_tradnl" i="1" dirty="0"/>
              <a:t> </a:t>
            </a:r>
            <a:r>
              <a:rPr lang="es-ES_tradnl" i="1" dirty="0" err="1"/>
              <a:t>truth</a:t>
            </a:r>
            <a:r>
              <a:rPr lang="es-ES_tradnl" i="1" dirty="0"/>
              <a:t> </a:t>
            </a:r>
            <a:r>
              <a:rPr lang="es-ES_tradnl" dirty="0"/>
              <a:t>asociado</a:t>
            </a:r>
            <a:endParaRPr lang="es-ES_tradnl" i="1" dirty="0"/>
          </a:p>
          <a:p>
            <a:pPr lvl="1" algn="just"/>
            <a:r>
              <a:rPr lang="es-ES_tradnl" dirty="0"/>
              <a:t>Dataset (ISBR)</a:t>
            </a:r>
          </a:p>
          <a:p>
            <a:pPr lvl="3" algn="just"/>
            <a:r>
              <a:rPr lang="es-ES_tradnl" dirty="0"/>
              <a:t>RM de 18 pacientes</a:t>
            </a:r>
          </a:p>
          <a:p>
            <a:pPr lvl="3" algn="just"/>
            <a:r>
              <a:rPr lang="es-ES_tradnl" dirty="0"/>
              <a:t>Máscara de la extracción del cráneo</a:t>
            </a:r>
          </a:p>
          <a:p>
            <a:pPr lvl="1" algn="just"/>
            <a:r>
              <a:rPr lang="es-ES_tradnl" dirty="0"/>
              <a:t>Métricas</a:t>
            </a:r>
          </a:p>
          <a:p>
            <a:pPr lvl="2" algn="just"/>
            <a:r>
              <a:rPr lang="es-ES_tradnl" dirty="0"/>
              <a:t>Falsos positivos (FP)</a:t>
            </a:r>
          </a:p>
          <a:p>
            <a:pPr lvl="2" algn="just"/>
            <a:r>
              <a:rPr lang="es-ES_tradnl" dirty="0"/>
              <a:t>Falsos negativos (FN)</a:t>
            </a:r>
          </a:p>
          <a:p>
            <a:pPr lvl="2" algn="just"/>
            <a:r>
              <a:rPr lang="es-ES_tradnl" dirty="0"/>
              <a:t>Índice de </a:t>
            </a:r>
            <a:r>
              <a:rPr lang="es-ES_tradnl" dirty="0" err="1"/>
              <a:t>similaridad</a:t>
            </a:r>
            <a:r>
              <a:rPr lang="es-ES_tradnl" dirty="0"/>
              <a:t> de </a:t>
            </a:r>
            <a:r>
              <a:rPr lang="es-ES_tradnl" dirty="0" err="1"/>
              <a:t>Jaccard</a:t>
            </a:r>
            <a:endParaRPr lang="es-ES_tradnl" dirty="0"/>
          </a:p>
          <a:p>
            <a:pPr lvl="1" algn="just"/>
            <a:r>
              <a:rPr lang="es-ES_tradnl" dirty="0"/>
              <a:t>Resultados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5. EVALUACIÓN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https://www.nitrc.org/projects/ibsr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759B64-7879-654E-8509-3AA341651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278577"/>
              </p:ext>
            </p:extLst>
          </p:nvPr>
        </p:nvGraphicFramePr>
        <p:xfrm>
          <a:off x="1638094" y="4834594"/>
          <a:ext cx="5260193" cy="762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6618">
                  <a:extLst>
                    <a:ext uri="{9D8B030D-6E8A-4147-A177-3AD203B41FA5}">
                      <a16:colId xmlns:a16="http://schemas.microsoft.com/office/drawing/2014/main" val="312635430"/>
                    </a:ext>
                  </a:extLst>
                </a:gridCol>
                <a:gridCol w="1416618">
                  <a:extLst>
                    <a:ext uri="{9D8B030D-6E8A-4147-A177-3AD203B41FA5}">
                      <a16:colId xmlns:a16="http://schemas.microsoft.com/office/drawing/2014/main" val="1753524960"/>
                    </a:ext>
                  </a:extLst>
                </a:gridCol>
                <a:gridCol w="1314512">
                  <a:extLst>
                    <a:ext uri="{9D8B030D-6E8A-4147-A177-3AD203B41FA5}">
                      <a16:colId xmlns:a16="http://schemas.microsoft.com/office/drawing/2014/main" val="3337888272"/>
                    </a:ext>
                  </a:extLst>
                </a:gridCol>
                <a:gridCol w="1112445">
                  <a:extLst>
                    <a:ext uri="{9D8B030D-6E8A-4147-A177-3AD203B41FA5}">
                      <a16:colId xmlns:a16="http://schemas.microsoft.com/office/drawing/2014/main" val="1409993775"/>
                    </a:ext>
                  </a:extLst>
                </a:gridCol>
              </a:tblGrid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FN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3478402"/>
                  </a:ext>
                </a:extLst>
              </a:tr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</a:t>
                      </a:r>
                    </a:p>
                  </a:txBody>
                  <a:tcPr marL="68580" marR="68580" marT="0" marB="0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0,104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0,098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0,824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7107726"/>
                  </a:ext>
                </a:extLst>
              </a:tr>
            </a:tbl>
          </a:graphicData>
        </a:graphic>
      </p:graphicFrame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14</a:t>
            </a:r>
            <a:r>
              <a:rPr lang="en-ES" sz="900" dirty="0"/>
              <a:t>]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8A3BC400-1FD8-42F5-A863-FFA519C168FF}"/>
              </a:ext>
            </a:extLst>
          </p:cNvPr>
          <p:cNvSpPr txBox="1"/>
          <p:nvPr/>
        </p:nvSpPr>
        <p:spPr>
          <a:xfrm>
            <a:off x="3369875" y="4515643"/>
            <a:ext cx="2620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2. Media de las métricas obtenidas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5021134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Base de datos con suficiente volumen</a:t>
            </a:r>
          </a:p>
          <a:p>
            <a:pPr lvl="1" algn="just"/>
            <a:r>
              <a:rPr lang="es-ES_tradnl" dirty="0"/>
              <a:t>Valoración de otra vista adicional</a:t>
            </a:r>
          </a:p>
          <a:p>
            <a:pPr algn="just"/>
            <a:r>
              <a:rPr lang="es-ES_tradnl" dirty="0"/>
              <a:t>Análisis del estado del arte</a:t>
            </a:r>
          </a:p>
          <a:p>
            <a:pPr lvl="1" algn="just"/>
            <a:r>
              <a:rPr lang="es-ES_tradnl" dirty="0"/>
              <a:t>Evaluar situación actual</a:t>
            </a:r>
          </a:p>
          <a:p>
            <a:pPr lvl="1" algn="just"/>
            <a:r>
              <a:rPr lang="es-ES_tradnl" dirty="0"/>
              <a:t>Enmarcar proyecto</a:t>
            </a:r>
          </a:p>
          <a:p>
            <a:pPr algn="just"/>
            <a:r>
              <a:rPr lang="es-ES_tradnl" dirty="0" err="1"/>
              <a:t>Preprocesamiento</a:t>
            </a:r>
            <a:r>
              <a:rPr lang="es-ES_tradnl" dirty="0"/>
              <a:t> de imágenes</a:t>
            </a:r>
          </a:p>
          <a:p>
            <a:pPr lvl="1"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El tratamiento requiere mejora</a:t>
            </a:r>
          </a:p>
          <a:p>
            <a:pPr lvl="1" algn="just"/>
            <a:r>
              <a:rPr lang="es-ES_tradnl" dirty="0"/>
              <a:t>Evaluación útil</a:t>
            </a:r>
          </a:p>
          <a:p>
            <a:pPr algn="just"/>
            <a:r>
              <a:rPr lang="es-ES_tradnl" dirty="0"/>
              <a:t>Segmentación en Desarrollo</a:t>
            </a:r>
          </a:p>
          <a:p>
            <a:pPr algn="just"/>
            <a:r>
              <a:rPr lang="es-ES_tradnl" dirty="0"/>
              <a:t>Proyecto dentro de los tiempos marcados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6. CONCLUSIONES</a:t>
            </a:r>
          </a:p>
        </p:txBody>
      </p:sp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Finalizar con la segmentación del tumor</a:t>
            </a:r>
          </a:p>
          <a:p>
            <a:pPr lvl="1" algn="just"/>
            <a:r>
              <a:rPr lang="es-ES_tradnl" dirty="0"/>
              <a:t>Añadir una evaluación de este proceso</a:t>
            </a:r>
          </a:p>
          <a:p>
            <a:pPr algn="just"/>
            <a:r>
              <a:rPr lang="es-ES_tradnl" dirty="0"/>
              <a:t>Mejora del preprocesamiento</a:t>
            </a:r>
          </a:p>
          <a:p>
            <a:pPr algn="just"/>
            <a:r>
              <a:rPr lang="es-ES_tradnl" dirty="0"/>
              <a:t>Modificarlo para código </a:t>
            </a:r>
            <a:r>
              <a:rPr lang="es-ES_tradnl" dirty="0" err="1"/>
              <a:t>multi-modal</a:t>
            </a:r>
            <a:endParaRPr lang="es-ES_tradnl" dirty="0"/>
          </a:p>
          <a:p>
            <a:pPr lvl="1" algn="just"/>
            <a:r>
              <a:rPr lang="es-ES_tradnl" dirty="0"/>
              <a:t>Hasta el momento implementaciones para T1</a:t>
            </a:r>
          </a:p>
          <a:p>
            <a:pPr lvl="1" algn="just"/>
            <a:r>
              <a:rPr lang="es-ES_tradnl" dirty="0"/>
              <a:t>Extensión a T2 y FLAIR</a:t>
            </a:r>
          </a:p>
          <a:p>
            <a:pPr algn="just"/>
            <a:r>
              <a:rPr lang="es-ES_tradnl" dirty="0"/>
              <a:t>Extracción de características del tumor</a:t>
            </a:r>
          </a:p>
          <a:p>
            <a:pPr algn="just"/>
            <a:r>
              <a:rPr lang="es-ES_tradnl" dirty="0"/>
              <a:t>Desarrollo y validación del sistema inteligente</a:t>
            </a:r>
          </a:p>
          <a:p>
            <a:pPr algn="just"/>
            <a:r>
              <a:rPr lang="es-ES_tradnl" dirty="0"/>
              <a:t>Análisis estático del código</a:t>
            </a:r>
          </a:p>
          <a:p>
            <a:pPr lvl="1" algn="just"/>
            <a:r>
              <a:rPr lang="es-ES_tradnl" dirty="0"/>
              <a:t>Buenas prácticas</a:t>
            </a:r>
          </a:p>
          <a:p>
            <a:pPr lvl="1" algn="just"/>
            <a:r>
              <a:rPr lang="es-ES_tradnl" dirty="0"/>
              <a:t>Detección de bugs</a:t>
            </a:r>
          </a:p>
          <a:p>
            <a:pPr algn="just"/>
            <a:r>
              <a:rPr lang="es-ES_tradnl" dirty="0"/>
              <a:t>Interfaz gráfica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7. 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dirty="0"/>
              <a:t>	Tumores cerebrales primarios		</a:t>
            </a:r>
            <a:r>
              <a:rPr lang="es-ES" u="sng" dirty="0"/>
              <a:t>Glioma</a:t>
            </a:r>
          </a:p>
          <a:p>
            <a:pPr marL="457188" lvl="1" indent="0" algn="just">
              <a:buNone/>
            </a:pPr>
            <a:r>
              <a:rPr lang="es-ES" dirty="0"/>
              <a:t>	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865094" y="2411255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2876449" y="3738860"/>
            <a:ext cx="2227862" cy="40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5046399" y="3337630"/>
            <a:ext cx="248194" cy="12512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5294593" y="3318968"/>
            <a:ext cx="372810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Radiocirugía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33364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	Primer diagnóstico preciso crucial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4572000" y="267219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cxnSp>
        <p:nvCxnSpPr>
          <p:cNvPr id="6" name="Conector: curvado 5">
            <a:extLst>
              <a:ext uri="{FF2B5EF4-FFF2-40B4-BE49-F238E27FC236}">
                <a16:creationId xmlns:a16="http://schemas.microsoft.com/office/drawing/2014/main" id="{B412C297-AA8D-410F-9CCD-8F52976584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1179248" y="3219061"/>
            <a:ext cx="1697201" cy="720912"/>
          </a:xfrm>
          <a:prstGeom prst="curvedConnector3">
            <a:avLst>
              <a:gd name="adj1" fmla="val -57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Gráfico 33" descr="Advertencia con relleno sólido">
            <a:extLst>
              <a:ext uri="{FF2B5EF4-FFF2-40B4-BE49-F238E27FC236}">
                <a16:creationId xmlns:a16="http://schemas.microsoft.com/office/drawing/2014/main" id="{6E283909-7D4A-47DE-B0A1-185871B7C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5326" y="3288759"/>
            <a:ext cx="765535" cy="76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77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664692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Desarrollar un sistema basado en inteligencia artificial que sea capaz de detectar un GBM partiendo de imágenes médicas adquiridas mediante resonancia magnética, combinando las características del tumor y hábitos de vida sobre los pacientes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En concreto, el sistema debe ser capaz de: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obtener una clasificación de este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1" algn="just"/>
            <a:r>
              <a:rPr lang="es-ES_tradnl" dirty="0"/>
              <a:t>Pronosticar las posibilidades de tener una recaída tras la eliminación del tumor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1.2. OBJETIVOS</a:t>
            </a:r>
          </a:p>
        </p:txBody>
      </p:sp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ES" dirty="0"/>
              <a:t>Se han definido 8 fases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Elaboración de un estado del arte sobre 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Obtención de un dataset con imágenes médicas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del problema y planteamiento de su resolución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Aprendizaje del lenguaje de programación Python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 las imágenes médicas para la detección del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Desarrollo de un sistema inteligente para la predicción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Evaluación y validación del sistema inteligente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(Opcional) Desarrollo de una interfaz gráfica</a:t>
            </a:r>
          </a:p>
          <a:p>
            <a:pPr algn="just">
              <a:lnSpc>
                <a:spcPct val="150000"/>
              </a:lnSpc>
            </a:pPr>
            <a:r>
              <a:rPr lang="es-ES_tradnl" dirty="0"/>
              <a:t>Se ha creado un diagrama de Gantt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64661" y="627796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11EF84EC-B020-4569-B406-8846EA865D9F}"/>
              </a:ext>
            </a:extLst>
          </p:cNvPr>
          <p:cNvSpPr txBox="1"/>
          <p:nvPr/>
        </p:nvSpPr>
        <p:spPr>
          <a:xfrm>
            <a:off x="3330560" y="5790482"/>
            <a:ext cx="24828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1. Clasificación de los gliomas </a:t>
            </a:r>
            <a:r>
              <a:rPr lang="en-ES" sz="1100" dirty="0"/>
              <a:t>[</a:t>
            </a:r>
            <a:r>
              <a:rPr lang="es-ES" sz="1100" dirty="0"/>
              <a:t>2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Adquisición de imágenes</a:t>
            </a:r>
          </a:p>
          <a:p>
            <a:pPr lvl="1" algn="just"/>
            <a:r>
              <a:rPr lang="es-ES" dirty="0"/>
              <a:t>Resonancia magnética (RM)</a:t>
            </a:r>
          </a:p>
          <a:p>
            <a:pPr lvl="3" algn="just"/>
            <a:r>
              <a:rPr lang="es-ES" dirty="0"/>
              <a:t>Contraste superior</a:t>
            </a:r>
          </a:p>
          <a:p>
            <a:pPr lvl="3" algn="just"/>
            <a:r>
              <a:rPr lang="es-ES" dirty="0"/>
              <a:t>Mejor caracterización de tejidos</a:t>
            </a:r>
          </a:p>
          <a:p>
            <a:pPr marL="1371566" lvl="3" indent="0" algn="just">
              <a:buNone/>
            </a:pPr>
            <a:endParaRPr lang="es-ES" dirty="0"/>
          </a:p>
          <a:p>
            <a:pPr lvl="1" algn="just"/>
            <a:r>
              <a:rPr lang="es-ES" dirty="0"/>
              <a:t>Tomografía axial computarizada (TAC)</a:t>
            </a:r>
          </a:p>
          <a:p>
            <a:pPr lvl="3" algn="just"/>
            <a:r>
              <a:rPr lang="es-ES" dirty="0"/>
              <a:t>En casos necesarios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Distintos tipos de 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EF20F-3675-7841-ACDD-FFB5D767C9AD}"/>
              </a:ext>
            </a:extLst>
          </p:cNvPr>
          <p:cNvSpPr txBox="1"/>
          <p:nvPr/>
        </p:nvSpPr>
        <p:spPr>
          <a:xfrm>
            <a:off x="5399436" y="5854959"/>
            <a:ext cx="3319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2. Tipos de RM para la detección de tumores </a:t>
            </a:r>
            <a:r>
              <a:rPr lang="en-ES" sz="1100" dirty="0"/>
              <a:t>[</a:t>
            </a:r>
            <a:r>
              <a:rPr lang="es-ES" sz="1100" dirty="0"/>
              <a:t>3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7" y="1243029"/>
            <a:ext cx="2905972" cy="418459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Proceso de segmentación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Métodos de segmentación</a:t>
            </a:r>
          </a:p>
          <a:p>
            <a:pPr lvl="1" algn="just"/>
            <a:r>
              <a:rPr lang="es-ES" dirty="0"/>
              <a:t>Manual</a:t>
            </a:r>
            <a:endParaRPr lang="en-US" dirty="0"/>
          </a:p>
          <a:p>
            <a:pPr lvl="2" algn="just"/>
            <a:r>
              <a:rPr lang="es-ES" dirty="0"/>
              <a:t>Mucho tiempo</a:t>
            </a:r>
          </a:p>
          <a:p>
            <a:pPr lvl="2" algn="just"/>
            <a:r>
              <a:rPr lang="es-ES" dirty="0"/>
              <a:t>Gran variabilidad</a:t>
            </a:r>
          </a:p>
          <a:p>
            <a:pPr lvl="1" algn="just"/>
            <a:r>
              <a:rPr lang="es-ES" dirty="0"/>
              <a:t>Asistida por ordenador</a:t>
            </a:r>
            <a:endParaRPr lang="en-US" dirty="0"/>
          </a:p>
          <a:p>
            <a:pPr lvl="2" algn="just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 algn="just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 algn="just"/>
            <a:r>
              <a:rPr lang="es-ES" dirty="0"/>
              <a:t>Basada en la intensidad</a:t>
            </a:r>
          </a:p>
          <a:p>
            <a:pPr lvl="3" algn="just"/>
            <a:r>
              <a:rPr lang="es-ES" dirty="0"/>
              <a:t>Basada en atlas</a:t>
            </a:r>
          </a:p>
          <a:p>
            <a:pPr lvl="3" algn="just"/>
            <a:r>
              <a:rPr lang="es-ES" dirty="0"/>
              <a:t>Basada en la superficie</a:t>
            </a:r>
          </a:p>
          <a:p>
            <a:pPr lvl="3" algn="just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961" y="4495985"/>
            <a:ext cx="1284625" cy="1331768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3A0124C-578B-4E30-8B69-9E0B7BD42F03}"/>
              </a:ext>
            </a:extLst>
          </p:cNvPr>
          <p:cNvSpPr txBox="1"/>
          <p:nvPr/>
        </p:nvSpPr>
        <p:spPr>
          <a:xfrm>
            <a:off x="3423387" y="5871553"/>
            <a:ext cx="27937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4. Segmentación de tumor cerebral </a:t>
            </a:r>
            <a:r>
              <a:rPr lang="en-ES" sz="1100" dirty="0"/>
              <a:t>[</a:t>
            </a:r>
            <a:r>
              <a:rPr lang="es-ES" sz="1100" dirty="0"/>
              <a:t>5</a:t>
            </a:r>
            <a:r>
              <a:rPr lang="en-ES" sz="1100" dirty="0"/>
              <a:t>]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FBCEFE7F-C8FC-4C0A-A180-B8DDD4535E86}"/>
              </a:ext>
            </a:extLst>
          </p:cNvPr>
          <p:cNvSpPr txBox="1"/>
          <p:nvPr/>
        </p:nvSpPr>
        <p:spPr>
          <a:xfrm>
            <a:off x="5982102" y="5463089"/>
            <a:ext cx="31387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3. Bloques principales de la segmentación </a:t>
            </a:r>
            <a:r>
              <a:rPr lang="en-ES" sz="1100" dirty="0"/>
              <a:t>[</a:t>
            </a:r>
            <a:r>
              <a:rPr lang="es-ES" sz="1100" dirty="0"/>
              <a:t>4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Aumento de información y datos asociados a las enfermedades</a:t>
            </a:r>
          </a:p>
          <a:p>
            <a:pPr lvl="1" algn="just"/>
            <a:r>
              <a:rPr lang="es-ES_tradnl" dirty="0"/>
              <a:t>Escenario adecuado para el uso de técnicas de Machine Learning</a:t>
            </a:r>
          </a:p>
          <a:p>
            <a:pPr algn="just"/>
            <a:r>
              <a:rPr lang="es-ES_tradnl" dirty="0"/>
              <a:t>Proceso de dos pasos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pPr algn="just"/>
            <a:r>
              <a:rPr lang="es-ES_tradnl" dirty="0"/>
              <a:t>Objetivo: producir un modelo para predicción, clasificación, estimación…</a:t>
            </a:r>
          </a:p>
          <a:p>
            <a:pPr algn="just"/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4.6.2021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2.2. MÉTODOS DE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6094F172-3489-4927-9E1D-548DEDC2192B}"/>
              </a:ext>
            </a:extLst>
          </p:cNvPr>
          <p:cNvSpPr txBox="1"/>
          <p:nvPr/>
        </p:nvSpPr>
        <p:spPr>
          <a:xfrm>
            <a:off x="614481" y="5240114"/>
            <a:ext cx="3838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5. Logo Face2Gene, software de reconocimiento facial </a:t>
            </a:r>
            <a:r>
              <a:rPr lang="en-ES" sz="1100" dirty="0"/>
              <a:t>[</a:t>
            </a:r>
            <a:r>
              <a:rPr lang="es-ES" sz="1100" dirty="0"/>
              <a:t>6</a:t>
            </a:r>
            <a:r>
              <a:rPr lang="en-ES" sz="1100" dirty="0"/>
              <a:t>]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BFC95FD8-AAE9-4E99-B699-2260EBCC5456}"/>
              </a:ext>
            </a:extLst>
          </p:cNvPr>
          <p:cNvSpPr txBox="1"/>
          <p:nvPr/>
        </p:nvSpPr>
        <p:spPr>
          <a:xfrm>
            <a:off x="5420546" y="5238316"/>
            <a:ext cx="3376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6. Logo </a:t>
            </a:r>
            <a:r>
              <a:rPr lang="es-ES" sz="1100" dirty="0" err="1"/>
              <a:t>Babylon</a:t>
            </a:r>
            <a:r>
              <a:rPr lang="es-ES" sz="1100" dirty="0"/>
              <a:t>, asistencia sanitaria accesible</a:t>
            </a:r>
            <a:r>
              <a:rPr lang="en-ES" sz="1100" dirty="0"/>
              <a:t>[</a:t>
            </a:r>
            <a:r>
              <a:rPr lang="es-ES" sz="1100" dirty="0"/>
              <a:t>7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oi Eskola Politeknikoa">
    <a:dk1>
      <a:srgbClr val="004851"/>
    </a:dk1>
    <a:lt1>
      <a:srgbClr val="FFFFFF"/>
    </a:lt1>
    <a:dk2>
      <a:srgbClr val="000000"/>
    </a:dk2>
    <a:lt2>
      <a:srgbClr val="FFC72C"/>
    </a:lt2>
    <a:accent1>
      <a:srgbClr val="004851"/>
    </a:accent1>
    <a:accent2>
      <a:srgbClr val="00A3AD"/>
    </a:accent2>
    <a:accent3>
      <a:srgbClr val="B33D26"/>
    </a:accent3>
    <a:accent4>
      <a:srgbClr val="DC6B2F"/>
    </a:accent4>
    <a:accent5>
      <a:srgbClr val="ED8B00"/>
    </a:accent5>
    <a:accent6>
      <a:srgbClr val="F6C580"/>
    </a:accent6>
    <a:hlink>
      <a:srgbClr val="FFC72C"/>
    </a:hlink>
    <a:folHlink>
      <a:srgbClr val="00485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1482</TotalTime>
  <Words>1921</Words>
  <Application>Microsoft Macintosh PowerPoint</Application>
  <PresentationFormat>On-screen Show (4:3)</PresentationFormat>
  <Paragraphs>333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AppleSymbols</vt:lpstr>
      <vt:lpstr>Arial</vt:lpstr>
      <vt:lpstr>Arial Black</vt:lpstr>
      <vt:lpstr>Arial Nova Light</vt:lpstr>
      <vt:lpstr>Calibri</vt:lpstr>
      <vt:lpstr>MU Theme</vt:lpstr>
      <vt:lpstr>DETECCIÓN AUTOMATIZADA DEL GLIOBLASTOMA MULTIFORME</vt:lpstr>
      <vt:lpstr>ÍNDICE</vt:lpstr>
      <vt:lpstr>1. INTRODUCCIÓN</vt:lpstr>
      <vt:lpstr>1. INTRODUCCIÓN</vt:lpstr>
      <vt:lpstr>1. INTRODUCCIÓN</vt:lpstr>
      <vt:lpstr>2. ESTADO DEL ARTE</vt:lpstr>
      <vt:lpstr>2. ESTADO DEL ARTE</vt:lpstr>
      <vt:lpstr>2. ESTADO DEL ARTE</vt:lpstr>
      <vt:lpstr>2. ESTADO DEL ARTE</vt:lpstr>
      <vt:lpstr>2. ESTADO DEL ARTE</vt:lpstr>
      <vt:lpstr>3. DISEÑO DE LA SOLUCIÓN</vt:lpstr>
      <vt:lpstr>3. DISEÑO DE LA SOLUCIÓN</vt:lpstr>
      <vt:lpstr>3. DISEÑO DE LA SOLUCIÓN</vt:lpstr>
      <vt:lpstr>3. DISEÑO DE LA SOLUCIÓN</vt:lpstr>
      <vt:lpstr>4. DESARROLLO</vt:lpstr>
      <vt:lpstr>4. DESARROLLO</vt:lpstr>
      <vt:lpstr>4. DESARROLLO</vt:lpstr>
      <vt:lpstr>4. DESARROLLO</vt:lpstr>
      <vt:lpstr>4. DESARROLLO</vt:lpstr>
      <vt:lpstr>5. EVALUACIÓN</vt:lpstr>
      <vt:lpstr>6. CONCLUSIONES</vt:lpstr>
      <vt:lpstr>7. LÍNEAS FUTURAS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Ainhoa Arruabarrena Ortiz</cp:lastModifiedBy>
  <cp:revision>255</cp:revision>
  <cp:lastPrinted>2018-07-13T13:37:53Z</cp:lastPrinted>
  <dcterms:created xsi:type="dcterms:W3CDTF">2017-11-28T21:27:45Z</dcterms:created>
  <dcterms:modified xsi:type="dcterms:W3CDTF">2021-06-04T10:12:27Z</dcterms:modified>
</cp:coreProperties>
</file>

<file path=docProps/thumbnail.jpeg>
</file>